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Lato" charset="1" panose="020F0502020204030203"/>
      <p:regular r:id="rId14"/>
    </p:embeddedFont>
    <p:embeddedFont>
      <p:font typeface="Lato Bold" charset="1" panose="020F0502020204030203"/>
      <p:regular r:id="rId15"/>
    </p:embeddedFont>
    <p:embeddedFont>
      <p:font typeface="Lato Italics" charset="1" panose="020F0502020204030203"/>
      <p:regular r:id="rId16"/>
    </p:embeddedFont>
    <p:embeddedFont>
      <p:font typeface="Lato Bold Italics" charset="1" panose="020F0502020204030203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8072" y="3484370"/>
            <a:ext cx="14721048" cy="3036216"/>
            <a:chOff x="0" y="0"/>
            <a:chExt cx="3877148" cy="7996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77149" cy="799662"/>
            </a:xfrm>
            <a:custGeom>
              <a:avLst/>
              <a:gdLst/>
              <a:ahLst/>
              <a:cxnLst/>
              <a:rect r="r" b="b" t="t" l="l"/>
              <a:pathLst>
                <a:path h="799662" w="3877149">
                  <a:moveTo>
                    <a:pt x="0" y="0"/>
                  </a:moveTo>
                  <a:lnTo>
                    <a:pt x="3877149" y="0"/>
                  </a:lnTo>
                  <a:lnTo>
                    <a:pt x="3877149" y="799662"/>
                  </a:lnTo>
                  <a:lnTo>
                    <a:pt x="0" y="799662"/>
                  </a:lnTo>
                  <a:close/>
                </a:path>
              </a:pathLst>
            </a:custGeom>
            <a:solidFill>
              <a:srgbClr val="05665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877148" cy="847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8072" y="3484370"/>
            <a:ext cx="14721048" cy="3036216"/>
          </a:xfrm>
          <a:custGeom>
            <a:avLst/>
            <a:gdLst/>
            <a:ahLst/>
            <a:cxnLst/>
            <a:rect r="r" b="b" t="t" l="l"/>
            <a:pathLst>
              <a:path h="3036216" w="14721048">
                <a:moveTo>
                  <a:pt x="0" y="0"/>
                </a:moveTo>
                <a:lnTo>
                  <a:pt x="14721048" y="0"/>
                </a:lnTo>
                <a:lnTo>
                  <a:pt x="14721048" y="3036216"/>
                </a:lnTo>
                <a:lnTo>
                  <a:pt x="0" y="3036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-15705" t="-161779" r="-11196" b="-14892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55722" y="4723022"/>
            <a:ext cx="676796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spc="441">
                <a:solidFill>
                  <a:srgbClr val="FFFFFF"/>
                </a:solidFill>
                <a:latin typeface="Roboto Bold"/>
              </a:rPr>
              <a:t>Agricultural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00134" y="4723022"/>
            <a:ext cx="5614526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spc="441">
                <a:solidFill>
                  <a:srgbClr val="00F6DC"/>
                </a:solidFill>
                <a:latin typeface="Roboto Bold"/>
              </a:rPr>
              <a:t>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63253" y="3351422"/>
            <a:ext cx="772086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spc="441">
                <a:solidFill>
                  <a:srgbClr val="FFFFFF"/>
                </a:solidFill>
                <a:latin typeface="Roboto Bold"/>
              </a:rPr>
              <a:t>Indian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9272" y="6878964"/>
            <a:ext cx="7720862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spc="112">
                <a:solidFill>
                  <a:srgbClr val="FFFFFF"/>
                </a:solidFill>
                <a:latin typeface="Roboto Bold"/>
              </a:rPr>
              <a:t>Presented by :</a:t>
            </a:r>
          </a:p>
          <a:p>
            <a:pPr>
              <a:lnSpc>
                <a:spcPts val="2940"/>
              </a:lnSpc>
            </a:pPr>
            <a:r>
              <a:rPr lang="en-US" sz="2100" spc="102">
                <a:solidFill>
                  <a:srgbClr val="FFFFFF"/>
                </a:solidFill>
                <a:latin typeface="Roboto"/>
              </a:rPr>
              <a:t>G.Guru Charan</a:t>
            </a:r>
          </a:p>
          <a:p>
            <a:pPr>
              <a:lnSpc>
                <a:spcPts val="2940"/>
              </a:lnSpc>
            </a:pPr>
            <a:r>
              <a:rPr lang="en-US" sz="2100" spc="102">
                <a:solidFill>
                  <a:srgbClr val="FFFFFF"/>
                </a:solidFill>
                <a:latin typeface="Roboto"/>
              </a:rPr>
              <a:t>MIP-DA-04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68072" y="3484370"/>
            <a:ext cx="14721048" cy="3036216"/>
            <a:chOff x="0" y="0"/>
            <a:chExt cx="18985323" cy="39157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85322" cy="3915723"/>
            </a:xfrm>
            <a:custGeom>
              <a:avLst/>
              <a:gdLst/>
              <a:ahLst/>
              <a:cxnLst/>
              <a:rect r="r" b="b" t="t" l="l"/>
              <a:pathLst>
                <a:path h="3915723" w="18985322">
                  <a:moveTo>
                    <a:pt x="18985322" y="279400"/>
                  </a:moveTo>
                  <a:lnTo>
                    <a:pt x="18985322" y="0"/>
                  </a:lnTo>
                  <a:lnTo>
                    <a:pt x="0" y="0"/>
                  </a:lnTo>
                  <a:lnTo>
                    <a:pt x="0" y="3915723"/>
                  </a:lnTo>
                  <a:lnTo>
                    <a:pt x="18985322" y="3915723"/>
                  </a:lnTo>
                  <a:lnTo>
                    <a:pt x="18985322" y="279400"/>
                  </a:lnTo>
                  <a:close/>
                  <a:moveTo>
                    <a:pt x="18906582" y="279400"/>
                  </a:moveTo>
                  <a:lnTo>
                    <a:pt x="18906582" y="3836982"/>
                  </a:lnTo>
                  <a:lnTo>
                    <a:pt x="78740" y="3836982"/>
                  </a:lnTo>
                  <a:lnTo>
                    <a:pt x="78740" y="78740"/>
                  </a:lnTo>
                  <a:lnTo>
                    <a:pt x="18906582" y="78740"/>
                  </a:lnTo>
                  <a:lnTo>
                    <a:pt x="18906582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5357" y="110321"/>
            <a:ext cx="16133943" cy="10066358"/>
          </a:xfrm>
          <a:custGeom>
            <a:avLst/>
            <a:gdLst/>
            <a:ahLst/>
            <a:cxnLst/>
            <a:rect r="r" b="b" t="t" l="l"/>
            <a:pathLst>
              <a:path h="10066358" w="16133943">
                <a:moveTo>
                  <a:pt x="0" y="0"/>
                </a:moveTo>
                <a:lnTo>
                  <a:pt x="16133943" y="0"/>
                </a:lnTo>
                <a:lnTo>
                  <a:pt x="16133943" y="10066358"/>
                </a:lnTo>
                <a:lnTo>
                  <a:pt x="0" y="10066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8087" y="121001"/>
            <a:ext cx="15971826" cy="10044999"/>
          </a:xfrm>
          <a:custGeom>
            <a:avLst/>
            <a:gdLst/>
            <a:ahLst/>
            <a:cxnLst/>
            <a:rect r="r" b="b" t="t" l="l"/>
            <a:pathLst>
              <a:path h="10044999" w="15971826">
                <a:moveTo>
                  <a:pt x="0" y="0"/>
                </a:moveTo>
                <a:lnTo>
                  <a:pt x="15971826" y="0"/>
                </a:lnTo>
                <a:lnTo>
                  <a:pt x="15971826" y="10044998"/>
                </a:lnTo>
                <a:lnTo>
                  <a:pt x="0" y="1004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4104"/>
            <a:ext cx="16230600" cy="10058792"/>
          </a:xfrm>
          <a:custGeom>
            <a:avLst/>
            <a:gdLst/>
            <a:ahLst/>
            <a:cxnLst/>
            <a:rect r="r" b="b" t="t" l="l"/>
            <a:pathLst>
              <a:path h="10058792" w="16230600">
                <a:moveTo>
                  <a:pt x="0" y="0"/>
                </a:moveTo>
                <a:lnTo>
                  <a:pt x="16230600" y="0"/>
                </a:lnTo>
                <a:lnTo>
                  <a:pt x="16230600" y="10058792"/>
                </a:lnTo>
                <a:lnTo>
                  <a:pt x="0" y="10058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08042" cy="10287000"/>
          </a:xfrm>
          <a:custGeom>
            <a:avLst/>
            <a:gdLst/>
            <a:ahLst/>
            <a:cxnLst/>
            <a:rect r="r" b="b" t="t" l="l"/>
            <a:pathLst>
              <a:path h="10287000" w="6808042">
                <a:moveTo>
                  <a:pt x="0" y="0"/>
                </a:moveTo>
                <a:lnTo>
                  <a:pt x="6808042" y="0"/>
                </a:lnTo>
                <a:lnTo>
                  <a:pt x="68080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2" t="0" r="-66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25978" y="5421737"/>
            <a:ext cx="6534675" cy="3836563"/>
          </a:xfrm>
          <a:custGeom>
            <a:avLst/>
            <a:gdLst/>
            <a:ahLst/>
            <a:cxnLst/>
            <a:rect r="r" b="b" t="t" l="l"/>
            <a:pathLst>
              <a:path h="3836563" w="6534675">
                <a:moveTo>
                  <a:pt x="0" y="0"/>
                </a:moveTo>
                <a:lnTo>
                  <a:pt x="6534675" y="0"/>
                </a:lnTo>
                <a:lnTo>
                  <a:pt x="6534675" y="3836563"/>
                </a:lnTo>
                <a:lnTo>
                  <a:pt x="0" y="383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739" r="0" b="-6739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2025978" y="5421737"/>
            <a:ext cx="65346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2025978" y="1009844"/>
            <a:ext cx="65346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2025978" y="9210675"/>
            <a:ext cx="65346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025978" y="4680760"/>
            <a:ext cx="653467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55321" y="7340019"/>
            <a:ext cx="378893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219095" y="2816727"/>
            <a:ext cx="366139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1072582" y="1903791"/>
            <a:ext cx="4147578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0"/>
              </a:lnSpc>
            </a:pPr>
            <a:r>
              <a:rPr lang="en-US" sz="6000">
                <a:solidFill>
                  <a:srgbClr val="000000"/>
                </a:solidFill>
                <a:latin typeface="Roboto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4553" y="3242814"/>
            <a:ext cx="7723636" cy="464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1"/>
              </a:lnSpc>
            </a:pPr>
            <a:r>
              <a:rPr lang="en-US" sz="2754">
                <a:solidFill>
                  <a:srgbClr val="000000"/>
                </a:solidFill>
                <a:latin typeface="Lato"/>
              </a:rPr>
              <a:t>The agricultural industry is a series of activities from the production of raw materials, processing, and marketing and distribution as a series of activities in one system.</a:t>
            </a:r>
          </a:p>
          <a:p>
            <a:pPr>
              <a:lnSpc>
                <a:spcPts val="3691"/>
              </a:lnSpc>
            </a:pPr>
          </a:p>
          <a:p>
            <a:pPr>
              <a:lnSpc>
                <a:spcPts val="3691"/>
              </a:lnSpc>
            </a:pPr>
            <a:r>
              <a:rPr lang="en-US" sz="2754">
                <a:solidFill>
                  <a:srgbClr val="000000"/>
                </a:solidFill>
                <a:latin typeface="Lato"/>
              </a:rPr>
              <a:t> Overall, the Indian Agriculture Data Visualization project in Power BI empowers stakeholders with actionable insights, enabling them to enhance agricultural productivity, resilience, and sustainability.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087890" y="1075352"/>
            <a:ext cx="6510863" cy="3572071"/>
          </a:xfrm>
          <a:custGeom>
            <a:avLst/>
            <a:gdLst/>
            <a:ahLst/>
            <a:cxnLst/>
            <a:rect r="r" b="b" t="t" l="l"/>
            <a:pathLst>
              <a:path h="3572071" w="6510863">
                <a:moveTo>
                  <a:pt x="0" y="0"/>
                </a:moveTo>
                <a:lnTo>
                  <a:pt x="6510863" y="0"/>
                </a:lnTo>
                <a:lnTo>
                  <a:pt x="6510863" y="3572071"/>
                </a:lnTo>
                <a:lnTo>
                  <a:pt x="0" y="3572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58" r="0" b="-9856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5665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-6974" t="-25281" r="-6529" b="-2414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0527" y="1028700"/>
            <a:ext cx="16230600" cy="8264577"/>
            <a:chOff x="0" y="0"/>
            <a:chExt cx="20932149" cy="106585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932149" cy="10658593"/>
            </a:xfrm>
            <a:custGeom>
              <a:avLst/>
              <a:gdLst/>
              <a:ahLst/>
              <a:cxnLst/>
              <a:rect r="r" b="b" t="t" l="l"/>
              <a:pathLst>
                <a:path h="10658593" w="20932149">
                  <a:moveTo>
                    <a:pt x="20932149" y="279400"/>
                  </a:moveTo>
                  <a:lnTo>
                    <a:pt x="20932149" y="0"/>
                  </a:lnTo>
                  <a:lnTo>
                    <a:pt x="0" y="0"/>
                  </a:lnTo>
                  <a:lnTo>
                    <a:pt x="0" y="10658593"/>
                  </a:lnTo>
                  <a:lnTo>
                    <a:pt x="20932149" y="10658593"/>
                  </a:lnTo>
                  <a:lnTo>
                    <a:pt x="20932149" y="279400"/>
                  </a:lnTo>
                  <a:close/>
                  <a:moveTo>
                    <a:pt x="20853409" y="279400"/>
                  </a:moveTo>
                  <a:lnTo>
                    <a:pt x="20853409" y="10579853"/>
                  </a:lnTo>
                  <a:lnTo>
                    <a:pt x="78740" y="10579853"/>
                  </a:lnTo>
                  <a:lnTo>
                    <a:pt x="78740" y="78740"/>
                  </a:lnTo>
                  <a:lnTo>
                    <a:pt x="20853409" y="78740"/>
                  </a:lnTo>
                  <a:lnTo>
                    <a:pt x="20853409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752636" y="2255695"/>
            <a:ext cx="782727" cy="782727"/>
          </a:xfrm>
          <a:custGeom>
            <a:avLst/>
            <a:gdLst/>
            <a:ahLst/>
            <a:cxnLst/>
            <a:rect r="r" b="b" t="t" l="l"/>
            <a:pathLst>
              <a:path h="782727" w="782727">
                <a:moveTo>
                  <a:pt x="0" y="0"/>
                </a:moveTo>
                <a:lnTo>
                  <a:pt x="782728" y="0"/>
                </a:lnTo>
                <a:lnTo>
                  <a:pt x="782728" y="782728"/>
                </a:lnTo>
                <a:lnTo>
                  <a:pt x="0" y="782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25710" y="5500127"/>
            <a:ext cx="809654" cy="531427"/>
          </a:xfrm>
          <a:custGeom>
            <a:avLst/>
            <a:gdLst/>
            <a:ahLst/>
            <a:cxnLst/>
            <a:rect r="r" b="b" t="t" l="l"/>
            <a:pathLst>
              <a:path h="531427" w="809654">
                <a:moveTo>
                  <a:pt x="0" y="0"/>
                </a:moveTo>
                <a:lnTo>
                  <a:pt x="809654" y="0"/>
                </a:lnTo>
                <a:lnTo>
                  <a:pt x="809654" y="531427"/>
                </a:lnTo>
                <a:lnTo>
                  <a:pt x="0" y="531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74108" y="6113973"/>
            <a:ext cx="2159315" cy="64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599">
                <a:solidFill>
                  <a:srgbClr val="FFFFFF"/>
                </a:solidFill>
                <a:latin typeface="Roboto"/>
              </a:rPr>
              <a:t>My Email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59715" y="6608974"/>
            <a:ext cx="6951297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Roboto Bold"/>
              </a:rPr>
              <a:t>gurucharan.gottala@gmail.com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64343" y="3133251"/>
            <a:ext cx="2159315" cy="64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599">
                <a:solidFill>
                  <a:srgbClr val="FFFFFF"/>
                </a:solidFill>
                <a:latin typeface="Roboto"/>
              </a:rPr>
              <a:t>Linked 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7350" y="3704751"/>
            <a:ext cx="4913299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Roboto Bold"/>
              </a:rPr>
              <a:t>guru-charan-gottala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11332" y="3775512"/>
            <a:ext cx="13265335" cy="2735975"/>
            <a:chOff x="0" y="0"/>
            <a:chExt cx="3493751" cy="720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3751" cy="720586"/>
            </a:xfrm>
            <a:custGeom>
              <a:avLst/>
              <a:gdLst/>
              <a:ahLst/>
              <a:cxnLst/>
              <a:rect r="r" b="b" t="t" l="l"/>
              <a:pathLst>
                <a:path h="720586" w="3493751">
                  <a:moveTo>
                    <a:pt x="0" y="0"/>
                  </a:moveTo>
                  <a:lnTo>
                    <a:pt x="3493751" y="0"/>
                  </a:lnTo>
                  <a:lnTo>
                    <a:pt x="3493751" y="720586"/>
                  </a:lnTo>
                  <a:lnTo>
                    <a:pt x="0" y="720586"/>
                  </a:lnTo>
                  <a:close/>
                </a:path>
              </a:pathLst>
            </a:custGeom>
            <a:solidFill>
              <a:srgbClr val="05665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493751" cy="768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11332" y="3775512"/>
            <a:ext cx="13265335" cy="2735975"/>
          </a:xfrm>
          <a:custGeom>
            <a:avLst/>
            <a:gdLst/>
            <a:ahLst/>
            <a:cxnLst/>
            <a:rect r="r" b="b" t="t" l="l"/>
            <a:pathLst>
              <a:path h="2735975" w="13265335">
                <a:moveTo>
                  <a:pt x="0" y="0"/>
                </a:moveTo>
                <a:lnTo>
                  <a:pt x="13265336" y="0"/>
                </a:lnTo>
                <a:lnTo>
                  <a:pt x="13265336" y="2735976"/>
                </a:lnTo>
                <a:lnTo>
                  <a:pt x="0" y="2735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-15705" t="-161779" r="-11196" b="-14892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5955" y="4221480"/>
            <a:ext cx="3853118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spc="441">
                <a:solidFill>
                  <a:srgbClr val="FFFFFF"/>
                </a:solidFill>
                <a:latin typeface="Roboto Bold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9073" y="4221480"/>
            <a:ext cx="242297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spc="441">
                <a:solidFill>
                  <a:srgbClr val="00F6DC"/>
                </a:solidFill>
                <a:latin typeface="Roboto Bold"/>
              </a:rPr>
              <a:t>You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511332" y="3775512"/>
            <a:ext cx="13265335" cy="2735975"/>
            <a:chOff x="0" y="0"/>
            <a:chExt cx="17107930" cy="35285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107931" cy="3528511"/>
            </a:xfrm>
            <a:custGeom>
              <a:avLst/>
              <a:gdLst/>
              <a:ahLst/>
              <a:cxnLst/>
              <a:rect r="r" b="b" t="t" l="l"/>
              <a:pathLst>
                <a:path h="3528511" w="17107931">
                  <a:moveTo>
                    <a:pt x="17107931" y="279400"/>
                  </a:moveTo>
                  <a:lnTo>
                    <a:pt x="17107931" y="0"/>
                  </a:lnTo>
                  <a:lnTo>
                    <a:pt x="0" y="0"/>
                  </a:lnTo>
                  <a:lnTo>
                    <a:pt x="0" y="3528511"/>
                  </a:lnTo>
                  <a:lnTo>
                    <a:pt x="17107931" y="3528511"/>
                  </a:lnTo>
                  <a:lnTo>
                    <a:pt x="17107931" y="279400"/>
                  </a:lnTo>
                  <a:close/>
                  <a:moveTo>
                    <a:pt x="17029190" y="279400"/>
                  </a:moveTo>
                  <a:lnTo>
                    <a:pt x="17029190" y="3449770"/>
                  </a:lnTo>
                  <a:lnTo>
                    <a:pt x="78740" y="3449770"/>
                  </a:lnTo>
                  <a:lnTo>
                    <a:pt x="78740" y="78740"/>
                  </a:lnTo>
                  <a:lnTo>
                    <a:pt x="17029190" y="78740"/>
                  </a:lnTo>
                  <a:lnTo>
                    <a:pt x="17029190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93569" y="257761"/>
            <a:ext cx="4538934" cy="4679530"/>
            <a:chOff x="0" y="0"/>
            <a:chExt cx="1195439" cy="1232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5439" cy="1232469"/>
            </a:xfrm>
            <a:custGeom>
              <a:avLst/>
              <a:gdLst/>
              <a:ahLst/>
              <a:cxnLst/>
              <a:rect r="r" b="b" t="t" l="l"/>
              <a:pathLst>
                <a:path h="1232469" w="1195439">
                  <a:moveTo>
                    <a:pt x="0" y="0"/>
                  </a:moveTo>
                  <a:lnTo>
                    <a:pt x="1195439" y="0"/>
                  </a:lnTo>
                  <a:lnTo>
                    <a:pt x="1195439" y="1232469"/>
                  </a:lnTo>
                  <a:lnTo>
                    <a:pt x="0" y="1232469"/>
                  </a:lnTo>
                  <a:close/>
                </a:path>
              </a:pathLst>
            </a:custGeom>
            <a:solidFill>
              <a:srgbClr val="30B4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95439" cy="128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93569" y="5143500"/>
            <a:ext cx="4538934" cy="4890426"/>
          </a:xfrm>
          <a:custGeom>
            <a:avLst/>
            <a:gdLst/>
            <a:ahLst/>
            <a:cxnLst/>
            <a:rect r="r" b="b" t="t" l="l"/>
            <a:pathLst>
              <a:path h="4890426" w="4538934">
                <a:moveTo>
                  <a:pt x="0" y="0"/>
                </a:moveTo>
                <a:lnTo>
                  <a:pt x="4538934" y="0"/>
                </a:lnTo>
                <a:lnTo>
                  <a:pt x="4538934" y="4890426"/>
                </a:lnTo>
                <a:lnTo>
                  <a:pt x="0" y="489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858" t="0" r="-308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66831" y="257761"/>
            <a:ext cx="4585799" cy="4679530"/>
          </a:xfrm>
          <a:custGeom>
            <a:avLst/>
            <a:gdLst/>
            <a:ahLst/>
            <a:cxnLst/>
            <a:rect r="r" b="b" t="t" l="l"/>
            <a:pathLst>
              <a:path h="4679530" w="4585799">
                <a:moveTo>
                  <a:pt x="0" y="0"/>
                </a:moveTo>
                <a:lnTo>
                  <a:pt x="4585799" y="0"/>
                </a:lnTo>
                <a:lnTo>
                  <a:pt x="4585799" y="4679530"/>
                </a:lnTo>
                <a:lnTo>
                  <a:pt x="0" y="4679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580" t="0" r="-2658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66831" y="5143500"/>
            <a:ext cx="4585799" cy="4890426"/>
            <a:chOff x="0" y="0"/>
            <a:chExt cx="1207783" cy="12880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7783" cy="1288013"/>
            </a:xfrm>
            <a:custGeom>
              <a:avLst/>
              <a:gdLst/>
              <a:ahLst/>
              <a:cxnLst/>
              <a:rect r="r" b="b" t="t" l="l"/>
              <a:pathLst>
                <a:path h="1288013" w="1207783">
                  <a:moveTo>
                    <a:pt x="0" y="0"/>
                  </a:moveTo>
                  <a:lnTo>
                    <a:pt x="1207783" y="0"/>
                  </a:lnTo>
                  <a:lnTo>
                    <a:pt x="1207783" y="1288013"/>
                  </a:lnTo>
                  <a:lnTo>
                    <a:pt x="0" y="1288013"/>
                  </a:lnTo>
                  <a:close/>
                </a:path>
              </a:pathLst>
            </a:custGeom>
            <a:solidFill>
              <a:srgbClr val="30B4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07783" cy="1335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311532" y="1394194"/>
            <a:ext cx="723392" cy="72339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DD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7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022856" y="1022786"/>
            <a:ext cx="894288" cy="746324"/>
          </a:xfrm>
          <a:custGeom>
            <a:avLst/>
            <a:gdLst/>
            <a:ahLst/>
            <a:cxnLst/>
            <a:rect r="r" b="b" t="t" l="l"/>
            <a:pathLst>
              <a:path h="746324" w="894288">
                <a:moveTo>
                  <a:pt x="0" y="0"/>
                </a:moveTo>
                <a:lnTo>
                  <a:pt x="894288" y="0"/>
                </a:lnTo>
                <a:lnTo>
                  <a:pt x="894288" y="746324"/>
                </a:lnTo>
                <a:lnTo>
                  <a:pt x="0" y="746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027632" y="5838854"/>
            <a:ext cx="894288" cy="746324"/>
          </a:xfrm>
          <a:custGeom>
            <a:avLst/>
            <a:gdLst/>
            <a:ahLst/>
            <a:cxnLst/>
            <a:rect r="r" b="b" t="t" l="l"/>
            <a:pathLst>
              <a:path h="746324" w="894288">
                <a:moveTo>
                  <a:pt x="0" y="0"/>
                </a:moveTo>
                <a:lnTo>
                  <a:pt x="894288" y="0"/>
                </a:lnTo>
                <a:lnTo>
                  <a:pt x="894288" y="746325"/>
                </a:lnTo>
                <a:lnTo>
                  <a:pt x="0" y="746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022856" y="2079486"/>
            <a:ext cx="3880361" cy="1995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6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Rice is mainly grown in rain-fed areas that receive heavy annual rainfall. That is why it is fundamentally a kharif crop in India.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07316" y="990600"/>
            <a:ext cx="2212317" cy="79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6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Rice</a:t>
            </a:r>
          </a:p>
          <a:p>
            <a:pPr>
              <a:lnSpc>
                <a:spcPts val="3216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 plantations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95852" y="5789651"/>
            <a:ext cx="1713073" cy="79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6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Wheat plantations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19550" y="6953947"/>
            <a:ext cx="3880361" cy="1995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6"/>
              </a:lnSpc>
            </a:pPr>
            <a:r>
              <a:rPr lang="en-US" sz="2400">
                <a:solidFill>
                  <a:srgbClr val="000000"/>
                </a:solidFill>
                <a:latin typeface="Lato"/>
              </a:rPr>
              <a:t>Wheat is a major source of energy and starch, and also contains protein, vitamins, dietary fiber, and phytochemicals.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016191"/>
            <a:ext cx="487639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5665C"/>
                </a:solidFill>
                <a:latin typeface="Roboto Bold"/>
              </a:rPr>
              <a:t>Agenda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4605" y="2832371"/>
            <a:ext cx="6200319" cy="401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59" indent="-356229" lvl="1">
              <a:lnSpc>
                <a:spcPts val="824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Lato"/>
              </a:rPr>
              <a:t>Introduction</a:t>
            </a:r>
          </a:p>
          <a:p>
            <a:pPr marL="712459" indent="-356229" lvl="1">
              <a:lnSpc>
                <a:spcPts val="824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Lato"/>
              </a:rPr>
              <a:t>Import Data</a:t>
            </a:r>
          </a:p>
          <a:p>
            <a:pPr marL="712459" indent="-356229" lvl="1">
              <a:lnSpc>
                <a:spcPts val="824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Lato"/>
              </a:rPr>
              <a:t>Data Transformation</a:t>
            </a:r>
          </a:p>
          <a:p>
            <a:pPr marL="712459" indent="-356229" lvl="1">
              <a:lnSpc>
                <a:spcPts val="824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Lato"/>
              </a:rPr>
              <a:t>Visualization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6805" y="-231693"/>
            <a:ext cx="4252888" cy="10518693"/>
            <a:chOff x="0" y="0"/>
            <a:chExt cx="1120102" cy="2770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102" cy="2770355"/>
            </a:xfrm>
            <a:custGeom>
              <a:avLst/>
              <a:gdLst/>
              <a:ahLst/>
              <a:cxnLst/>
              <a:rect r="r" b="b" t="t" l="l"/>
              <a:pathLst>
                <a:path h="2770355" w="1120102">
                  <a:moveTo>
                    <a:pt x="0" y="0"/>
                  </a:moveTo>
                  <a:lnTo>
                    <a:pt x="1120102" y="0"/>
                  </a:lnTo>
                  <a:lnTo>
                    <a:pt x="1120102" y="2770355"/>
                  </a:lnTo>
                  <a:lnTo>
                    <a:pt x="0" y="2770355"/>
                  </a:lnTo>
                  <a:close/>
                </a:path>
              </a:pathLst>
            </a:custGeom>
            <a:solidFill>
              <a:srgbClr val="30B4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0102" cy="2817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1776" y="4229833"/>
            <a:ext cx="8963084" cy="171792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1776" y="5977341"/>
            <a:ext cx="8963084" cy="17179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047750"/>
            <a:ext cx="9560583" cy="101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87"/>
              </a:lnSpc>
            </a:pPr>
            <a:r>
              <a:rPr lang="en-US" sz="6799">
                <a:solidFill>
                  <a:srgbClr val="000000"/>
                </a:solidFill>
                <a:latin typeface="Roboto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11390"/>
            <a:ext cx="9035688" cy="11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7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The agricultural industry is a series of activities from the production of raw materials, processing, and marketing and distribution as a series of activities in one system.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05405"/>
            <a:ext cx="6200319" cy="74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7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Farmers manage gardens according to standards to produce and produce quality raw materials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652913"/>
            <a:ext cx="6612218" cy="74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7"/>
              </a:lnSpc>
            </a:pPr>
            <a:r>
              <a:rPr lang="en-US" sz="2199">
                <a:solidFill>
                  <a:srgbClr val="000000"/>
                </a:solidFill>
                <a:latin typeface="Lato"/>
              </a:rPr>
              <a:t>Processing converts raw materials into marketable commodities through conservation and conversion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657982" y="484005"/>
            <a:ext cx="5217645" cy="3158728"/>
          </a:xfrm>
          <a:custGeom>
            <a:avLst/>
            <a:gdLst/>
            <a:ahLst/>
            <a:cxnLst/>
            <a:rect r="r" b="b" t="t" l="l"/>
            <a:pathLst>
              <a:path h="3158728" w="5217645">
                <a:moveTo>
                  <a:pt x="0" y="0"/>
                </a:moveTo>
                <a:lnTo>
                  <a:pt x="5217645" y="0"/>
                </a:lnTo>
                <a:lnTo>
                  <a:pt x="5217645" y="3158728"/>
                </a:lnTo>
                <a:lnTo>
                  <a:pt x="0" y="315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60" r="0" b="-506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57982" y="4161820"/>
            <a:ext cx="5217645" cy="3158728"/>
          </a:xfrm>
          <a:custGeom>
            <a:avLst/>
            <a:gdLst/>
            <a:ahLst/>
            <a:cxnLst/>
            <a:rect r="r" b="b" t="t" l="l"/>
            <a:pathLst>
              <a:path h="3158728" w="5217645">
                <a:moveTo>
                  <a:pt x="0" y="0"/>
                </a:moveTo>
                <a:lnTo>
                  <a:pt x="5217645" y="0"/>
                </a:lnTo>
                <a:lnTo>
                  <a:pt x="5217645" y="3158728"/>
                </a:lnTo>
                <a:lnTo>
                  <a:pt x="0" y="3158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3808" r="0" b="-7380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4446226" y="-3520404"/>
            <a:ext cx="4252888" cy="10518693"/>
            <a:chOff x="0" y="0"/>
            <a:chExt cx="1120102" cy="2770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102" cy="2770355"/>
            </a:xfrm>
            <a:custGeom>
              <a:avLst/>
              <a:gdLst/>
              <a:ahLst/>
              <a:cxnLst/>
              <a:rect r="r" b="b" t="t" l="l"/>
              <a:pathLst>
                <a:path h="2770355" w="1120102">
                  <a:moveTo>
                    <a:pt x="0" y="0"/>
                  </a:moveTo>
                  <a:lnTo>
                    <a:pt x="1120102" y="0"/>
                  </a:lnTo>
                  <a:lnTo>
                    <a:pt x="1120102" y="2770355"/>
                  </a:lnTo>
                  <a:lnTo>
                    <a:pt x="0" y="2770355"/>
                  </a:lnTo>
                  <a:close/>
                </a:path>
              </a:pathLst>
            </a:custGeom>
            <a:solidFill>
              <a:srgbClr val="30B4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0102" cy="2817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61268" y="2357995"/>
            <a:ext cx="14426732" cy="6900305"/>
          </a:xfrm>
          <a:custGeom>
            <a:avLst/>
            <a:gdLst/>
            <a:ahLst/>
            <a:cxnLst/>
            <a:rect r="r" b="b" t="t" l="l"/>
            <a:pathLst>
              <a:path h="6900305" w="14426732">
                <a:moveTo>
                  <a:pt x="0" y="0"/>
                </a:moveTo>
                <a:lnTo>
                  <a:pt x="14426732" y="0"/>
                </a:lnTo>
                <a:lnTo>
                  <a:pt x="14426732" y="6900305"/>
                </a:lnTo>
                <a:lnTo>
                  <a:pt x="0" y="6900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3" r="-27458" b="-2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861268" cy="10287000"/>
          </a:xfrm>
          <a:custGeom>
            <a:avLst/>
            <a:gdLst/>
            <a:ahLst/>
            <a:cxnLst/>
            <a:rect r="r" b="b" t="t" l="l"/>
            <a:pathLst>
              <a:path h="10287000" w="3861268">
                <a:moveTo>
                  <a:pt x="0" y="0"/>
                </a:moveTo>
                <a:lnTo>
                  <a:pt x="3861268" y="0"/>
                </a:lnTo>
                <a:lnTo>
                  <a:pt x="38612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875" t="0" r="-2398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68517" y="1295078"/>
            <a:ext cx="1817592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0"/>
              </a:lnSpc>
            </a:pPr>
            <a:r>
              <a:rPr lang="en-US" sz="6000">
                <a:solidFill>
                  <a:srgbClr val="05665C"/>
                </a:solidFill>
                <a:latin typeface="Roboto Bold"/>
              </a:rPr>
              <a:t>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86109" y="1295078"/>
            <a:ext cx="3471630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0"/>
              </a:lnSpc>
            </a:pPr>
            <a:r>
              <a:rPr lang="en-US" sz="6000">
                <a:solidFill>
                  <a:srgbClr val="000000"/>
                </a:solidFill>
                <a:latin typeface="Roboto Bold"/>
              </a:rPr>
              <a:t>Overview</a:t>
            </a:r>
          </a:p>
        </p:txBody>
      </p:sp>
      <p:grpSp>
        <p:nvGrpSpPr>
          <p:cNvPr name="Group 9" id="9"/>
          <p:cNvGrpSpPr/>
          <p:nvPr/>
        </p:nvGrpSpPr>
        <p:grpSpPr>
          <a:xfrm rot="-5400000">
            <a:off x="6646986" y="-777653"/>
            <a:ext cx="1391759" cy="2947065"/>
            <a:chOff x="0" y="0"/>
            <a:chExt cx="366554" cy="7761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554" cy="776182"/>
            </a:xfrm>
            <a:custGeom>
              <a:avLst/>
              <a:gdLst/>
              <a:ahLst/>
              <a:cxnLst/>
              <a:rect r="r" b="b" t="t" l="l"/>
              <a:pathLst>
                <a:path h="776182" w="366554">
                  <a:moveTo>
                    <a:pt x="0" y="0"/>
                  </a:moveTo>
                  <a:lnTo>
                    <a:pt x="366554" y="0"/>
                  </a:lnTo>
                  <a:lnTo>
                    <a:pt x="366554" y="776182"/>
                  </a:lnTo>
                  <a:lnTo>
                    <a:pt x="0" y="776182"/>
                  </a:lnTo>
                  <a:close/>
                </a:path>
              </a:pathLst>
            </a:custGeom>
            <a:solidFill>
              <a:srgbClr val="30B4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66554" cy="82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9333" y="1280554"/>
            <a:ext cx="4379614" cy="2658762"/>
            <a:chOff x="0" y="0"/>
            <a:chExt cx="1153479" cy="700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3479" cy="700250"/>
            </a:xfrm>
            <a:custGeom>
              <a:avLst/>
              <a:gdLst/>
              <a:ahLst/>
              <a:cxnLst/>
              <a:rect r="r" b="b" t="t" l="l"/>
              <a:pathLst>
                <a:path h="700250" w="1153479">
                  <a:moveTo>
                    <a:pt x="0" y="0"/>
                  </a:moveTo>
                  <a:lnTo>
                    <a:pt x="1153479" y="0"/>
                  </a:lnTo>
                  <a:lnTo>
                    <a:pt x="1153479" y="700250"/>
                  </a:lnTo>
                  <a:lnTo>
                    <a:pt x="0" y="700250"/>
                  </a:lnTo>
                  <a:close/>
                </a:path>
              </a:pathLst>
            </a:custGeom>
            <a:solidFill>
              <a:srgbClr val="30B4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3479" cy="738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6145" y="3939317"/>
            <a:ext cx="5076426" cy="3599882"/>
            <a:chOff x="0" y="0"/>
            <a:chExt cx="1337001" cy="9481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7001" cy="948117"/>
            </a:xfrm>
            <a:custGeom>
              <a:avLst/>
              <a:gdLst/>
              <a:ahLst/>
              <a:cxnLst/>
              <a:rect r="r" b="b" t="t" l="l"/>
              <a:pathLst>
                <a:path h="948117" w="1337001">
                  <a:moveTo>
                    <a:pt x="0" y="0"/>
                  </a:moveTo>
                  <a:lnTo>
                    <a:pt x="1337001" y="0"/>
                  </a:lnTo>
                  <a:lnTo>
                    <a:pt x="1337001" y="948117"/>
                  </a:lnTo>
                  <a:lnTo>
                    <a:pt x="0" y="948117"/>
                  </a:lnTo>
                  <a:close/>
                </a:path>
              </a:pathLst>
            </a:custGeom>
            <a:solidFill>
              <a:srgbClr val="30B4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37001" cy="986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2159" y="1499614"/>
            <a:ext cx="2725130" cy="5862830"/>
          </a:xfrm>
          <a:custGeom>
            <a:avLst/>
            <a:gdLst/>
            <a:ahLst/>
            <a:cxnLst/>
            <a:rect r="r" b="b" t="t" l="l"/>
            <a:pathLst>
              <a:path h="5862830" w="2725130">
                <a:moveTo>
                  <a:pt x="0" y="0"/>
                </a:moveTo>
                <a:lnTo>
                  <a:pt x="2725130" y="0"/>
                </a:lnTo>
                <a:lnTo>
                  <a:pt x="2725130" y="5862831"/>
                </a:lnTo>
                <a:lnTo>
                  <a:pt x="0" y="5862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84251" y="1679208"/>
            <a:ext cx="11014741" cy="8120100"/>
          </a:xfrm>
          <a:custGeom>
            <a:avLst/>
            <a:gdLst/>
            <a:ahLst/>
            <a:cxnLst/>
            <a:rect r="r" b="b" t="t" l="l"/>
            <a:pathLst>
              <a:path h="8120100" w="11014741">
                <a:moveTo>
                  <a:pt x="0" y="0"/>
                </a:moveTo>
                <a:lnTo>
                  <a:pt x="11014741" y="0"/>
                </a:lnTo>
                <a:lnTo>
                  <a:pt x="11014741" y="8120100"/>
                </a:lnTo>
                <a:lnTo>
                  <a:pt x="0" y="812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1" r="0" b="-71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40088">
            <a:off x="3855118" y="3911406"/>
            <a:ext cx="2979643" cy="1493546"/>
          </a:xfrm>
          <a:custGeom>
            <a:avLst/>
            <a:gdLst/>
            <a:ahLst/>
            <a:cxnLst/>
            <a:rect r="r" b="b" t="t" l="l"/>
            <a:pathLst>
              <a:path h="1493546" w="2979643">
                <a:moveTo>
                  <a:pt x="0" y="0"/>
                </a:moveTo>
                <a:lnTo>
                  <a:pt x="2979642" y="0"/>
                </a:lnTo>
                <a:lnTo>
                  <a:pt x="2979642" y="1493545"/>
                </a:lnTo>
                <a:lnTo>
                  <a:pt x="0" y="149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79773" y="491630"/>
            <a:ext cx="10528453" cy="78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8"/>
              </a:lnSpc>
            </a:pPr>
            <a:r>
              <a:rPr lang="en-US" sz="5300">
                <a:solidFill>
                  <a:srgbClr val="000000"/>
                </a:solidFill>
                <a:latin typeface="Roboto Bold"/>
              </a:rPr>
              <a:t>Import Data from CSV to Power Bi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29834" y="-778183"/>
            <a:ext cx="6534675" cy="3613766"/>
            <a:chOff x="0" y="0"/>
            <a:chExt cx="1721067" cy="951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1067" cy="951774"/>
            </a:xfrm>
            <a:custGeom>
              <a:avLst/>
              <a:gdLst/>
              <a:ahLst/>
              <a:cxnLst/>
              <a:rect r="r" b="b" t="t" l="l"/>
              <a:pathLst>
                <a:path h="951774" w="1721067">
                  <a:moveTo>
                    <a:pt x="0" y="0"/>
                  </a:moveTo>
                  <a:lnTo>
                    <a:pt x="1721067" y="0"/>
                  </a:lnTo>
                  <a:lnTo>
                    <a:pt x="1721067" y="951774"/>
                  </a:lnTo>
                  <a:lnTo>
                    <a:pt x="0" y="951774"/>
                  </a:lnTo>
                  <a:close/>
                </a:path>
              </a:pathLst>
            </a:custGeom>
            <a:solidFill>
              <a:srgbClr val="30B4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21067" cy="99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2436" y="5143500"/>
            <a:ext cx="6534675" cy="3613766"/>
            <a:chOff x="0" y="0"/>
            <a:chExt cx="1721067" cy="9517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1067" cy="951774"/>
            </a:xfrm>
            <a:custGeom>
              <a:avLst/>
              <a:gdLst/>
              <a:ahLst/>
              <a:cxnLst/>
              <a:rect r="r" b="b" t="t" l="l"/>
              <a:pathLst>
                <a:path h="951774" w="1721067">
                  <a:moveTo>
                    <a:pt x="0" y="0"/>
                  </a:moveTo>
                  <a:lnTo>
                    <a:pt x="1721067" y="0"/>
                  </a:lnTo>
                  <a:lnTo>
                    <a:pt x="1721067" y="951774"/>
                  </a:lnTo>
                  <a:lnTo>
                    <a:pt x="0" y="951774"/>
                  </a:lnTo>
                  <a:close/>
                </a:path>
              </a:pathLst>
            </a:custGeom>
            <a:solidFill>
              <a:srgbClr val="30B4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21067" cy="99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2845" y="1280554"/>
            <a:ext cx="15602311" cy="8763102"/>
          </a:xfrm>
          <a:custGeom>
            <a:avLst/>
            <a:gdLst/>
            <a:ahLst/>
            <a:cxnLst/>
            <a:rect r="r" b="b" t="t" l="l"/>
            <a:pathLst>
              <a:path h="8763102" w="15602311">
                <a:moveTo>
                  <a:pt x="0" y="0"/>
                </a:moveTo>
                <a:lnTo>
                  <a:pt x="15602310" y="0"/>
                </a:lnTo>
                <a:lnTo>
                  <a:pt x="15602310" y="8763103"/>
                </a:lnTo>
                <a:lnTo>
                  <a:pt x="0" y="876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79773" y="491630"/>
            <a:ext cx="10528453" cy="78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8"/>
              </a:lnSpc>
            </a:pPr>
            <a:r>
              <a:rPr lang="en-US" sz="5300">
                <a:solidFill>
                  <a:srgbClr val="000000"/>
                </a:solidFill>
                <a:latin typeface="Roboto Bold"/>
              </a:rPr>
              <a:t>Transform Data into Power Query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224447" cy="10287000"/>
          </a:xfrm>
          <a:custGeom>
            <a:avLst/>
            <a:gdLst/>
            <a:ahLst/>
            <a:cxnLst/>
            <a:rect r="r" b="b" t="t" l="l"/>
            <a:pathLst>
              <a:path h="10287000" w="6224447">
                <a:moveTo>
                  <a:pt x="0" y="0"/>
                </a:moveTo>
                <a:lnTo>
                  <a:pt x="6224447" y="0"/>
                </a:lnTo>
                <a:lnTo>
                  <a:pt x="62244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6" r="0" b="-54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14599" y="2809472"/>
            <a:ext cx="10444701" cy="399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1442">
                <a:solidFill>
                  <a:srgbClr val="05665C"/>
                </a:solidFill>
                <a:latin typeface="Roboto Bold"/>
              </a:rPr>
              <a:t>Data</a:t>
            </a:r>
          </a:p>
          <a:p>
            <a:pPr algn="ctr">
              <a:lnSpc>
                <a:spcPts val="16019"/>
              </a:lnSpc>
            </a:pPr>
            <a:r>
              <a:rPr lang="en-US" sz="11442">
                <a:solidFill>
                  <a:srgbClr val="05665C"/>
                </a:solidFill>
                <a:latin typeface="Roboto Bold"/>
              </a:rPr>
              <a:t>Visualization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9182100"/>
            <a:ext cx="1181508" cy="0"/>
          </a:xfrm>
          <a:prstGeom prst="line">
            <a:avLst/>
          </a:prstGeom>
          <a:ln cap="flat" w="76200">
            <a:solidFill>
              <a:srgbClr val="30B4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52118" y="144423"/>
            <a:ext cx="16208974" cy="9998153"/>
          </a:xfrm>
          <a:custGeom>
            <a:avLst/>
            <a:gdLst/>
            <a:ahLst/>
            <a:cxnLst/>
            <a:rect r="r" b="b" t="t" l="l"/>
            <a:pathLst>
              <a:path h="9998153" w="16208974">
                <a:moveTo>
                  <a:pt x="0" y="0"/>
                </a:moveTo>
                <a:lnTo>
                  <a:pt x="16208974" y="0"/>
                </a:lnTo>
                <a:lnTo>
                  <a:pt x="16208974" y="9998154"/>
                </a:lnTo>
                <a:lnTo>
                  <a:pt x="0" y="99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" r="0" b="-15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08042" cy="10287000"/>
          </a:xfrm>
          <a:custGeom>
            <a:avLst/>
            <a:gdLst/>
            <a:ahLst/>
            <a:cxnLst/>
            <a:rect r="r" b="b" t="t" l="l"/>
            <a:pathLst>
              <a:path h="10287000" w="6808042">
                <a:moveTo>
                  <a:pt x="0" y="0"/>
                </a:moveTo>
                <a:lnTo>
                  <a:pt x="6808042" y="0"/>
                </a:lnTo>
                <a:lnTo>
                  <a:pt x="68080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2" t="0" r="-66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9008" y="650423"/>
            <a:ext cx="13816891" cy="8986155"/>
          </a:xfrm>
          <a:custGeom>
            <a:avLst/>
            <a:gdLst/>
            <a:ahLst/>
            <a:cxnLst/>
            <a:rect r="r" b="b" t="t" l="l"/>
            <a:pathLst>
              <a:path h="8986155" w="13816891">
                <a:moveTo>
                  <a:pt x="0" y="0"/>
                </a:moveTo>
                <a:lnTo>
                  <a:pt x="13816891" y="0"/>
                </a:lnTo>
                <a:lnTo>
                  <a:pt x="13816891" y="8986154"/>
                </a:lnTo>
                <a:lnTo>
                  <a:pt x="0" y="8986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82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DAGA5CMA3V0</dc:identifier>
  <dcterms:modified xsi:type="dcterms:W3CDTF">2011-08-01T06:04:30Z</dcterms:modified>
  <cp:revision>1</cp:revision>
  <dc:title>INDIAN</dc:title>
</cp:coreProperties>
</file>